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20566063" cy="294592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" roundtripDataSignature="AMtx7mhM9DM+L/EEh6+bla5fg36qZdwn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51C7303-1205-445C-A721-94CFD910D15C}">
  <a:tblStyle styleId="{651C7303-1205-445C-A721-94CFD910D15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BF1E8"/>
          </a:solidFill>
        </a:fill>
      </a:tcStyle>
    </a:wholeTbl>
    <a:band1H>
      <a:tcTxStyle/>
      <a:tcStyle>
        <a:tcBdr/>
        <a:fill>
          <a:solidFill>
            <a:srgbClr val="D4E2CE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4E2CE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6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63" autoAdjust="0"/>
  </p:normalViewPr>
  <p:slideViewPr>
    <p:cSldViewPr snapToGrid="0">
      <p:cViewPr>
        <p:scale>
          <a:sx n="30" d="100"/>
          <a:sy n="30" d="100"/>
        </p:scale>
        <p:origin x="332" y="-143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customschemas.google.com/relationships/presentationmetadata" Target="meta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10" Type="http://schemas.openxmlformats.org/officeDocument/2006/relationships/theme" Target="theme/them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11647063" y="0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767513" y="3684588"/>
            <a:ext cx="7031037" cy="9940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KE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2055650" y="14176056"/>
            <a:ext cx="16454772" cy="11599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27984626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11647063" y="27984626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767513" y="3684588"/>
            <a:ext cx="7031037" cy="9940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KE"/>
          </a:p>
        </p:txBody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2055650" y="14176056"/>
            <a:ext cx="16454772" cy="11599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11647063" y="27984626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65"/>
              <a:buFont typeface="Calibri"/>
              <a:buNone/>
              <a:defRPr sz="1986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/>
            </a:lvl1pPr>
            <a:lvl2pPr lvl="1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/>
            </a:lvl2pPr>
            <a:lvl3pPr lvl="2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/>
            </a:lvl3pPr>
            <a:lvl4pPr lvl="3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4pPr>
            <a:lvl5pPr lvl="4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5pPr>
            <a:lvl6pPr lvl="5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6pPr>
            <a:lvl7pPr lvl="6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7pPr>
            <a:lvl8pPr lvl="7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8pPr>
            <a:lvl9pPr lvl="8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65"/>
              <a:buFont typeface="Calibri"/>
              <a:buNone/>
              <a:defRPr sz="1986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6622"/>
              <a:buNone/>
              <a:defRPr sz="6622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960"/>
              <a:buNone/>
              <a:defRPr sz="596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2081421" y="11394520"/>
            <a:ext cx="12866966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15326826" y="11394520"/>
            <a:ext cx="12866966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 b="1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 b="1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 b="1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2085368" y="15635264"/>
            <a:ext cx="12807832" cy="22997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15326828" y="10492870"/>
            <a:ext cx="12870909" cy="5142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 b="1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 b="1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 b="1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15326828" y="15635264"/>
            <a:ext cx="12870909" cy="22997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95"/>
              <a:buFont typeface="Calibri"/>
              <a:buNone/>
              <a:defRPr sz="1059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12870909" y="6162959"/>
            <a:ext cx="15326827" cy="3041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901383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0595"/>
              <a:buChar char="•"/>
              <a:defRPr sz="10595"/>
            </a:lvl1pPr>
            <a:lvl2pPr marL="914400" lvl="1" indent="-817308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9271"/>
              <a:buChar char="•"/>
              <a:defRPr sz="9271"/>
            </a:lvl2pPr>
            <a:lvl3pPr marL="1371600" lvl="2" indent="-733171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7946"/>
              <a:buChar char="•"/>
              <a:defRPr sz="7946"/>
            </a:lvl3pPr>
            <a:lvl4pPr marL="1828800" lvl="3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4pPr>
            <a:lvl5pPr marL="2286000" lvl="4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5pPr>
            <a:lvl6pPr marL="2743200" lvl="5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6pPr>
            <a:lvl7pPr marL="3200400" lvl="6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7pPr>
            <a:lvl8pPr marL="3657600" lvl="7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8pPr>
            <a:lvl9pPr marL="4114800" lvl="8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2085364" y="12841129"/>
            <a:ext cx="9764544" cy="23789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4635"/>
              <a:buNone/>
              <a:defRPr sz="4635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973"/>
              <a:buNone/>
              <a:defRPr sz="3973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95"/>
              <a:buFont typeface="Calibri"/>
              <a:buNone/>
              <a:defRPr sz="1059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12870909" y="6162959"/>
            <a:ext cx="15326827" cy="3041841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KE"/>
          </a:p>
        </p:txBody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2085364" y="12841129"/>
            <a:ext cx="9764544" cy="23789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4635"/>
              <a:buNone/>
              <a:defRPr sz="4635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973"/>
              <a:buNone/>
              <a:defRPr sz="3973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1558310" y="11917631"/>
            <a:ext cx="27158594" cy="26112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6792642" y="17151963"/>
            <a:ext cx="36274211" cy="6528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-6452763" y="10813091"/>
            <a:ext cx="36274211" cy="19205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68"/>
              <a:buFont typeface="Calibri"/>
              <a:buNone/>
              <a:defRPr sz="1456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817308" algn="l" rtl="0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9271"/>
              <a:buFont typeface="Arial"/>
              <a:buChar char="•"/>
              <a:defRPr sz="9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733171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7946"/>
              <a:buFont typeface="Arial"/>
              <a:buChar char="•"/>
              <a:defRPr sz="794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649097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Font typeface="Arial"/>
              <a:buChar char="•"/>
              <a:defRPr sz="662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/>
          <p:nvPr/>
        </p:nvSpPr>
        <p:spPr>
          <a:xfrm>
            <a:off x="72878" y="40251291"/>
            <a:ext cx="30232640" cy="997017"/>
          </a:xfrm>
          <a:prstGeom prst="rect">
            <a:avLst/>
          </a:prstGeom>
          <a:solidFill>
            <a:srgbClr val="36449C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Contact details:elosybel</a:t>
            </a:r>
            <a:r>
              <a:rPr lang="en-US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@gmail.com</a:t>
            </a:r>
            <a:endParaRPr sz="36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21287" y="2398334"/>
            <a:ext cx="30232640" cy="3707414"/>
          </a:xfrm>
          <a:prstGeom prst="rect">
            <a:avLst/>
          </a:prstGeom>
          <a:solidFill>
            <a:srgbClr val="36449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031F7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653322" y="2421250"/>
            <a:ext cx="27849949" cy="3554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KE" sz="7500" b="1" dirty="0">
                <a:solidFill>
                  <a:schemeClr val="bg1"/>
                </a:solidFill>
              </a:rPr>
              <a:t>Evaluation </a:t>
            </a:r>
            <a:r>
              <a:rPr lang="en-US" sz="7500" b="1" dirty="0">
                <a:solidFill>
                  <a:schemeClr val="bg1"/>
                </a:solidFill>
              </a:rPr>
              <a:t>o</a:t>
            </a:r>
            <a:r>
              <a:rPr lang="en-KE" sz="7500" b="1" dirty="0">
                <a:solidFill>
                  <a:schemeClr val="bg1"/>
                </a:solidFill>
              </a:rPr>
              <a:t>f </a:t>
            </a:r>
            <a:r>
              <a:rPr lang="en-US" sz="7500" b="1" dirty="0">
                <a:solidFill>
                  <a:schemeClr val="bg1"/>
                </a:solidFill>
              </a:rPr>
              <a:t>t</a:t>
            </a:r>
            <a:r>
              <a:rPr lang="en-KE" sz="7500" b="1" dirty="0">
                <a:solidFill>
                  <a:schemeClr val="bg1"/>
                </a:solidFill>
              </a:rPr>
              <a:t>he Rotavirus Surveillance System </a:t>
            </a:r>
            <a:r>
              <a:rPr lang="en-US" sz="7500" b="1" dirty="0">
                <a:solidFill>
                  <a:schemeClr val="bg1"/>
                </a:solidFill>
              </a:rPr>
              <a:t>f</a:t>
            </a:r>
            <a:r>
              <a:rPr lang="en-KE" sz="7500" b="1" dirty="0">
                <a:solidFill>
                  <a:schemeClr val="bg1"/>
                </a:solidFill>
              </a:rPr>
              <a:t>or Children Under Five Years </a:t>
            </a:r>
            <a:r>
              <a:rPr lang="en-US" sz="7500" b="1" dirty="0">
                <a:solidFill>
                  <a:schemeClr val="bg1"/>
                </a:solidFill>
              </a:rPr>
              <a:t>a</a:t>
            </a:r>
            <a:r>
              <a:rPr lang="en-KE" sz="7500" b="1" dirty="0">
                <a:solidFill>
                  <a:schemeClr val="bg1"/>
                </a:solidFill>
              </a:rPr>
              <a:t>t Mbagathi Hospital, </a:t>
            </a:r>
            <a:r>
              <a:rPr lang="en-GB" sz="7500" b="1" dirty="0">
                <a:solidFill>
                  <a:schemeClr val="bg1"/>
                </a:solidFill>
              </a:rPr>
              <a:t>Nairobi County, Kenya 2026</a:t>
            </a:r>
            <a:endParaRPr lang="en-KE" sz="7500" dirty="0">
              <a:solidFill>
                <a:schemeClr val="bg1"/>
              </a:solidFill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21287" y="-19069"/>
            <a:ext cx="261150" cy="684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275" tIns="64625" rIns="129275" bIns="6462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4870527" y="39436808"/>
            <a:ext cx="17994753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Contact: [Insert Email]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653322" y="5985116"/>
            <a:ext cx="28681328" cy="240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GB" sz="54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en-GB" sz="5400" i="1" dirty="0">
                <a:latin typeface="+mj-lt"/>
              </a:rPr>
              <a:t>Elosy Borona</a:t>
            </a:r>
            <a:r>
              <a:rPr lang="en-GB" sz="5400" i="1" baseline="30000" dirty="0">
                <a:latin typeface="+mj-lt"/>
              </a:rPr>
              <a:t>1,</a:t>
            </a:r>
            <a:r>
              <a:rPr lang="en-GB" sz="5400" i="1" dirty="0">
                <a:latin typeface="+mj-lt"/>
              </a:rPr>
              <a:t>, Caroline Mbogori </a:t>
            </a:r>
            <a:r>
              <a:rPr lang="en-GB" sz="5400" i="1" baseline="30000" dirty="0">
                <a:latin typeface="+mj-lt"/>
              </a:rPr>
              <a:t>1</a:t>
            </a:r>
            <a:r>
              <a:rPr lang="en-GB" sz="5400" i="1" dirty="0">
                <a:latin typeface="+mj-lt"/>
              </a:rPr>
              <a:t>, Jane Githuku </a:t>
            </a:r>
            <a:r>
              <a:rPr lang="en-GB" sz="5400" i="1" baseline="30000" dirty="0">
                <a:latin typeface="+mj-lt"/>
              </a:rPr>
              <a:t>2</a:t>
            </a:r>
            <a:r>
              <a:rPr lang="en-GB" sz="5400" i="1" dirty="0">
                <a:latin typeface="+mj-lt"/>
              </a:rPr>
              <a:t>, Maurice Owiny </a:t>
            </a:r>
            <a:r>
              <a:rPr lang="en-GB" sz="5400" i="1" baseline="30000" dirty="0">
                <a:latin typeface="+mj-lt"/>
              </a:rPr>
              <a:t>2</a:t>
            </a:r>
            <a:r>
              <a:rPr lang="en-GB" sz="5400" i="1" dirty="0">
                <a:latin typeface="+mj-lt"/>
              </a:rPr>
              <a:t>, Athman Mwatondo </a:t>
            </a:r>
            <a:r>
              <a:rPr lang="en-GB" sz="4800" baseline="30000" dirty="0">
                <a:latin typeface="+mj-lt"/>
              </a:rPr>
              <a:t>2</a:t>
            </a:r>
            <a:endParaRPr lang="en-KE" sz="4800" dirty="0">
              <a:latin typeface="+mj-lt"/>
            </a:endParaRPr>
          </a:p>
          <a:p>
            <a:r>
              <a:rPr lang="en-KE" sz="4800" baseline="30000" dirty="0">
                <a:latin typeface="+mj-lt"/>
              </a:rPr>
              <a:t>1</a:t>
            </a:r>
            <a:r>
              <a:rPr lang="en-KE" sz="4800" dirty="0">
                <a:latin typeface="+mj-lt"/>
              </a:rPr>
              <a:t>Field Epidemiology and Laboratory Training Program</a:t>
            </a:r>
            <a:r>
              <a:rPr lang="en-US" sz="4800" dirty="0">
                <a:latin typeface="+mj-lt"/>
              </a:rPr>
              <a:t>, Kenya National Public Health Institute </a:t>
            </a:r>
            <a:endParaRPr lang="en-KE" sz="4800" dirty="0">
              <a:latin typeface="+mj-lt"/>
            </a:endParaRPr>
          </a:p>
          <a:p>
            <a:r>
              <a:rPr lang="en-GB" sz="4800" baseline="30000" dirty="0">
                <a:latin typeface="+mj-lt"/>
              </a:rPr>
              <a:t>2</a:t>
            </a:r>
            <a:r>
              <a:rPr lang="en-GB" sz="4800" dirty="0">
                <a:latin typeface="+mj-lt"/>
              </a:rPr>
              <a:t>African Field Epidemiology Network </a:t>
            </a:r>
          </a:p>
        </p:txBody>
      </p:sp>
      <p:sp>
        <p:nvSpPr>
          <p:cNvPr id="96" name="Google Shape;96;p1"/>
          <p:cNvSpPr/>
          <p:nvPr/>
        </p:nvSpPr>
        <p:spPr>
          <a:xfrm>
            <a:off x="756345" y="8518527"/>
            <a:ext cx="29421163" cy="3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BACKGROUND</a:t>
            </a:r>
            <a:r>
              <a:rPr lang="en-GB" sz="4800" b="1" dirty="0">
                <a:solidFill>
                  <a:srgbClr val="36449C"/>
                </a:solidFill>
                <a:latin typeface="+mj-lt"/>
                <a:ea typeface="Arial"/>
                <a:cs typeface="Arial"/>
                <a:sym typeface="Arial"/>
              </a:rPr>
              <a:t>: </a:t>
            </a:r>
          </a:p>
          <a:p>
            <a:pPr marL="571500" marR="0" lvl="0" indent="-5715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KE" sz="3600" dirty="0">
                <a:latin typeface="+mj-lt"/>
              </a:rPr>
              <a:t> </a:t>
            </a:r>
            <a:r>
              <a:rPr lang="en-US" sz="3600" dirty="0">
                <a:latin typeface="+mn-lt"/>
              </a:rPr>
              <a:t>R</a:t>
            </a:r>
            <a:r>
              <a:rPr lang="en-KE" sz="3600" dirty="0" err="1">
                <a:latin typeface="+mn-lt"/>
              </a:rPr>
              <a:t>otavirus</a:t>
            </a:r>
            <a:r>
              <a:rPr lang="en-KE" sz="3600" dirty="0">
                <a:latin typeface="+mn-lt"/>
              </a:rPr>
              <a:t> causes 25 million outpatient visits and 2 million hospitalizations each year </a:t>
            </a:r>
            <a:endParaRPr lang="en-US" sz="3600" dirty="0">
              <a:latin typeface="+mn-lt"/>
            </a:endParaRPr>
          </a:p>
          <a:p>
            <a:pPr marL="571500" marR="0" lvl="0" indent="-5715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KE" sz="3600" dirty="0">
                <a:latin typeface="+mn-lt"/>
              </a:rPr>
              <a:t>In Kenya, rotavirus trends are monitored using data from sentinel surveillance</a:t>
            </a:r>
            <a:endParaRPr lang="en-US" sz="3600" dirty="0">
              <a:latin typeface="+mn-lt"/>
            </a:endParaRPr>
          </a:p>
          <a:p>
            <a:pPr marL="571500" marR="0" lvl="0" indent="-5715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KE" sz="3600" dirty="0">
                <a:latin typeface="+mn-lt"/>
              </a:rPr>
              <a:t>We evaluated the Rotavirus surveillance system in Nairobi County </a:t>
            </a:r>
            <a:r>
              <a:rPr lang="en-GB" sz="3600" dirty="0">
                <a:latin typeface="+mn-lt"/>
              </a:rPr>
              <a:t>to assess its performance and characterize cases reported through the system</a:t>
            </a:r>
          </a:p>
          <a:p>
            <a:pPr marL="571500" marR="0" lvl="0" indent="-5715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KE" sz="4000" dirty="0">
              <a:latin typeface="+mj-lt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97;p1"/>
          <p:cNvSpPr/>
          <p:nvPr/>
        </p:nvSpPr>
        <p:spPr>
          <a:xfrm>
            <a:off x="538124" y="11619909"/>
            <a:ext cx="29457334" cy="2123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OBJECTIVE: </a:t>
            </a:r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To </a:t>
            </a:r>
            <a:r>
              <a:rPr lang="en-KE" sz="3600" dirty="0">
                <a:latin typeface="+mn-lt"/>
              </a:rPr>
              <a:t>evaluate the Rotavirus surveillance system in Nairobi County</a:t>
            </a:r>
            <a:r>
              <a:rPr lang="en-US" sz="3600" dirty="0">
                <a:latin typeface="+mn-lt"/>
              </a:rPr>
              <a:t>,</a:t>
            </a:r>
            <a:r>
              <a:rPr lang="en-KE" sz="3600" dirty="0">
                <a:latin typeface="+mn-lt"/>
              </a:rPr>
              <a:t> </a:t>
            </a:r>
            <a:r>
              <a:rPr lang="en-GB" sz="3600" dirty="0">
                <a:latin typeface="+mn-lt"/>
              </a:rPr>
              <a:t>to assess its performance and characterize cases reported through the system</a:t>
            </a:r>
            <a:r>
              <a:rPr lang="en-GB" sz="4800" dirty="0">
                <a:latin typeface="+mn-lt"/>
              </a:rPr>
              <a:t>.</a:t>
            </a:r>
            <a:r>
              <a:rPr lang="en-GB" sz="4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endParaRPr sz="4800" dirty="0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756345" y="15555836"/>
            <a:ext cx="9850476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STUDY AREA:</a:t>
            </a:r>
            <a:r>
              <a:rPr lang="en-GB" sz="4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4000" b="1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Mbagathi Hospital</a:t>
            </a:r>
            <a:r>
              <a:rPr lang="en-GB" sz="3600" b="1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, sentinel  site.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n-GB" sz="3600" b="1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latin typeface="+mj-lt"/>
            </a:endParaRPr>
          </a:p>
        </p:txBody>
      </p:sp>
      <p:sp>
        <p:nvSpPr>
          <p:cNvPr id="99" name="Google Shape;99;p1"/>
          <p:cNvSpPr/>
          <p:nvPr/>
        </p:nvSpPr>
        <p:spPr>
          <a:xfrm>
            <a:off x="14797244" y="17137833"/>
            <a:ext cx="14890974" cy="5078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/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STUDY DESIGN AND SAMPLING:</a:t>
            </a:r>
            <a:endParaRPr lang="en-GB" sz="4800" b="1" dirty="0">
              <a:solidFill>
                <a:srgbClr val="36449C"/>
              </a:solidFill>
            </a:endParaRPr>
          </a:p>
          <a:p>
            <a:pPr marL="685800" indent="-685800" algn="just">
              <a:buFont typeface="Arial" panose="020B0604020202020204" pitchFamily="34" charset="0"/>
              <a:buChar char="•"/>
            </a:pPr>
            <a:r>
              <a:rPr lang="en-US" sz="3600" dirty="0">
                <a:latin typeface="+mn-lt"/>
              </a:rPr>
              <a:t>Key Informant Interviews were conducted using a questionnaire developed using Kobo Collect. 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3600" dirty="0">
                <a:latin typeface="+mn-lt"/>
              </a:rPr>
              <a:t>The questionnaire were administered to the national rotavirus surveillance focal person and other system users at the Mbagathi sentinel site</a:t>
            </a:r>
            <a:endParaRPr lang="en-GB" sz="3600" b="1" dirty="0">
              <a:solidFill>
                <a:srgbClr val="36449C"/>
              </a:solidFill>
              <a:latin typeface="+mn-lt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n-GB" sz="4800" b="1" dirty="0">
              <a:solidFill>
                <a:srgbClr val="36449C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/>
            <a:endParaRPr lang="en-US" sz="3600" dirty="0"/>
          </a:p>
        </p:txBody>
      </p:sp>
      <p:sp>
        <p:nvSpPr>
          <p:cNvPr id="101" name="Google Shape;101;p1"/>
          <p:cNvSpPr/>
          <p:nvPr/>
        </p:nvSpPr>
        <p:spPr>
          <a:xfrm>
            <a:off x="330404" y="23810334"/>
            <a:ext cx="12465098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RESULTS:</a:t>
            </a:r>
            <a:endParaRPr lang="en-GB" sz="6600" b="1" dirty="0">
              <a:solidFill>
                <a:srgbClr val="36449C"/>
              </a:solidFill>
            </a:endParaRPr>
          </a:p>
          <a:p>
            <a:pPr lvl="0" algn="just"/>
            <a:r>
              <a:rPr lang="en-US" sz="3600" b="1" dirty="0"/>
              <a:t>Table 1: Evaluation of Key System attributes </a:t>
            </a:r>
            <a:endParaRPr sz="3600" b="1" dirty="0"/>
          </a:p>
        </p:txBody>
      </p:sp>
      <p:sp>
        <p:nvSpPr>
          <p:cNvPr id="104" name="Google Shape;104;p1"/>
          <p:cNvSpPr/>
          <p:nvPr/>
        </p:nvSpPr>
        <p:spPr>
          <a:xfrm>
            <a:off x="330404" y="34119989"/>
            <a:ext cx="210025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i="1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………</a:t>
            </a:r>
            <a:endParaRPr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A75489A-A9F9-57AD-D038-24CC9CFAA1DD}"/>
              </a:ext>
            </a:extLst>
          </p:cNvPr>
          <p:cNvGrpSpPr/>
          <p:nvPr/>
        </p:nvGrpSpPr>
        <p:grpSpPr>
          <a:xfrm>
            <a:off x="14993986" y="21672704"/>
            <a:ext cx="13908732" cy="5241520"/>
            <a:chOff x="15058003" y="19501319"/>
            <a:chExt cx="13908732" cy="5241520"/>
          </a:xfrm>
        </p:grpSpPr>
        <p:sp>
          <p:nvSpPr>
            <p:cNvPr id="107" name="Google Shape;107;p1"/>
            <p:cNvSpPr/>
            <p:nvPr/>
          </p:nvSpPr>
          <p:spPr>
            <a:xfrm>
              <a:off x="15137606" y="19501319"/>
              <a:ext cx="12465098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4800" b="1" dirty="0">
                  <a:solidFill>
                    <a:srgbClr val="36449C"/>
                  </a:solidFill>
                  <a:latin typeface="Arial"/>
                  <a:ea typeface="Arial"/>
                  <a:cs typeface="Arial"/>
                  <a:sym typeface="Arial"/>
                </a:rPr>
                <a:t> DISCUSSION</a:t>
              </a:r>
              <a:r>
                <a:rPr lang="en-GB" sz="4800" b="1" dirty="0">
                  <a:solidFill>
                    <a:srgbClr val="36449C"/>
                  </a:solidFill>
                </a:rPr>
                <a:t>:</a:t>
              </a:r>
              <a:endParaRPr dirty="0"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15058003" y="20772562"/>
              <a:ext cx="13908732" cy="39702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571500" indent="-571500" algn="just">
                <a:buFont typeface="Arial" panose="020B0604020202020204" pitchFamily="34" charset="0"/>
                <a:buChar char="•"/>
              </a:pPr>
              <a:r>
                <a:rPr lang="en-KE" sz="3600" dirty="0">
                  <a:latin typeface="+mn-lt"/>
                </a:rPr>
                <a:t>The system remains useful for monitoring disease burden and effectively described rotavirus burden by person, place, and time</a:t>
              </a:r>
            </a:p>
            <a:p>
              <a:pPr marL="571500" indent="-571500" algn="just">
                <a:buFont typeface="Arial" panose="020B0604020202020204" pitchFamily="34" charset="0"/>
                <a:buChar char="•"/>
              </a:pPr>
              <a:r>
                <a:rPr lang="en-US" sz="3600" dirty="0">
                  <a:latin typeface="+mn-lt"/>
                </a:rPr>
                <a:t>V</a:t>
              </a:r>
              <a:r>
                <a:rPr lang="en-KE" sz="3600" dirty="0" err="1">
                  <a:latin typeface="+mn-lt"/>
                </a:rPr>
                <a:t>accinated</a:t>
              </a:r>
              <a:r>
                <a:rPr lang="en-KE" sz="3600" dirty="0">
                  <a:latin typeface="+mn-lt"/>
                </a:rPr>
                <a:t> cases reflected high vaccine coverage</a:t>
              </a:r>
              <a:r>
                <a:rPr lang="en-US" sz="3600" dirty="0">
                  <a:latin typeface="+mn-lt"/>
                </a:rPr>
                <a:t>,</a:t>
              </a:r>
              <a:r>
                <a:rPr lang="en-KE" sz="3600" dirty="0">
                  <a:latin typeface="+mn-lt"/>
                </a:rPr>
                <a:t>high acceptability, strong integration with national systems, and adequate laboratory capacity.</a:t>
              </a:r>
            </a:p>
            <a:p>
              <a:pPr marL="571500" indent="-571500" algn="just">
                <a:buFont typeface="Arial" panose="020B0604020202020204" pitchFamily="34" charset="0"/>
                <a:buChar char="•"/>
              </a:pPr>
              <a:r>
                <a:rPr lang="en-US" sz="3600" dirty="0">
                  <a:latin typeface="+mn-lt"/>
                </a:rPr>
                <a:t>R</a:t>
              </a:r>
              <a:r>
                <a:rPr lang="en-KE" sz="3600" dirty="0" err="1">
                  <a:latin typeface="+mn-lt"/>
                </a:rPr>
                <a:t>eagent</a:t>
              </a:r>
              <a:r>
                <a:rPr lang="en-KE" sz="3600" dirty="0">
                  <a:latin typeface="+mn-lt"/>
                </a:rPr>
                <a:t> stock-outs, incomplete training coverage, and weak feedback mechanisms posed operational challenges.</a:t>
              </a:r>
              <a:endParaRPr lang="en-US" sz="3600" dirty="0">
                <a:latin typeface="+mn-lt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3C71124-95DA-44E1-C142-EF504CFC5078}"/>
              </a:ext>
            </a:extLst>
          </p:cNvPr>
          <p:cNvGrpSpPr/>
          <p:nvPr/>
        </p:nvGrpSpPr>
        <p:grpSpPr>
          <a:xfrm>
            <a:off x="15392759" y="28138334"/>
            <a:ext cx="13699944" cy="6121136"/>
            <a:chOff x="15137606" y="26292308"/>
            <a:chExt cx="13699944" cy="6121136"/>
          </a:xfrm>
        </p:grpSpPr>
        <p:sp>
          <p:nvSpPr>
            <p:cNvPr id="109" name="Google Shape;109;p1"/>
            <p:cNvSpPr/>
            <p:nvPr/>
          </p:nvSpPr>
          <p:spPr>
            <a:xfrm>
              <a:off x="15466926" y="26292308"/>
              <a:ext cx="12663635" cy="8309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4800" b="1" dirty="0">
                  <a:solidFill>
                    <a:srgbClr val="36449C"/>
                  </a:solidFill>
                  <a:latin typeface="Arial"/>
                  <a:ea typeface="Arial"/>
                  <a:cs typeface="Arial"/>
                  <a:sym typeface="Arial"/>
                </a:rPr>
                <a:t> CONCLUSIONS:</a:t>
              </a:r>
              <a:endParaRPr dirty="0"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15137606" y="27335171"/>
              <a:ext cx="13699944" cy="50782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571500" indent="-571500" algn="just">
                <a:buClrTx/>
                <a:buSzPts val="3600"/>
                <a:buFont typeface="Arial" panose="020B0604020202020204" pitchFamily="34" charset="0"/>
                <a:buChar char="•"/>
              </a:pPr>
              <a:r>
                <a:rPr lang="en-US" sz="3600" dirty="0">
                  <a:cs typeface="Times New Roman" panose="02020603050405020304" pitchFamily="18" charset="0"/>
                </a:rPr>
                <a:t>The rotavirus surveillance system were functional and useful in guiding the National Immunization Program by monitoring of vaccine impact. </a:t>
              </a:r>
            </a:p>
            <a:p>
              <a:pPr marL="571500" indent="-571500" algn="just">
                <a:buClrTx/>
                <a:buSzPts val="3600"/>
                <a:buFont typeface="Arial" panose="020B0604020202020204" pitchFamily="34" charset="0"/>
                <a:buChar char="•"/>
              </a:pPr>
              <a:r>
                <a:rPr lang="en-US" sz="360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There is need to Strengthening timeliness of reporting and continuous staff training. </a:t>
              </a:r>
            </a:p>
            <a:p>
              <a:pPr marL="571500" indent="-571500" algn="just">
                <a:buClrTx/>
                <a:buSzPts val="3600"/>
                <a:buFont typeface="Arial" panose="020B0604020202020204" pitchFamily="34" charset="0"/>
                <a:buChar char="•"/>
              </a:pPr>
              <a:r>
                <a:rPr lang="en-US" sz="360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Improve system performance and outbreak preparedness</a:t>
              </a:r>
              <a:r>
                <a:rPr lang="en-US" sz="3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pPr marL="571500" indent="-571500" algn="just">
                <a:buClrTx/>
                <a:buSzPts val="3600"/>
                <a:buFont typeface="Arial" panose="020B0604020202020204" pitchFamily="34" charset="0"/>
                <a:buChar char="•"/>
              </a:pPr>
              <a:r>
                <a:rPr lang="en-KE" sz="3600" dirty="0"/>
                <a:t>Continue strengthening integration with other surveillance systems such as IDSR</a:t>
              </a:r>
              <a:endParaRPr lang="en-US" sz="3600" dirty="0">
                <a:solidFill>
                  <a:schemeClr val="tx1"/>
                </a:solidFill>
                <a:cs typeface="Times New Roman" panose="02020603050405020304" pitchFamily="18" charset="0"/>
              </a:endParaRPr>
            </a:p>
            <a:p>
              <a:pPr marL="571500" indent="-571500">
                <a:buClr>
                  <a:schemeClr val="tx1"/>
                </a:buClr>
                <a:buSzPts val="3600"/>
                <a:buFont typeface="Arial" panose="020B0604020202020204" pitchFamily="34" charset="0"/>
                <a:buChar char="•"/>
              </a:pPr>
              <a:endParaRPr lang="en-US" sz="3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</p:grpSp>
      <p:sp>
        <p:nvSpPr>
          <p:cNvPr id="114" name="Google Shape;114;p1"/>
          <p:cNvSpPr/>
          <p:nvPr/>
        </p:nvSpPr>
        <p:spPr>
          <a:xfrm>
            <a:off x="12468328" y="436377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 extrusionOk="0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2570"/>
            </a:stretch>
          </a:blipFill>
          <a:ln>
            <a:noFill/>
          </a:ln>
        </p:spPr>
        <p:txBody>
          <a:bodyPr/>
          <a:lstStyle/>
          <a:p>
            <a:endParaRPr lang="en-KE"/>
          </a:p>
        </p:txBody>
      </p:sp>
      <p:grpSp>
        <p:nvGrpSpPr>
          <p:cNvPr id="118" name="Google Shape;118;p1"/>
          <p:cNvGrpSpPr/>
          <p:nvPr/>
        </p:nvGrpSpPr>
        <p:grpSpPr>
          <a:xfrm>
            <a:off x="100" y="42112091"/>
            <a:ext cx="9829149" cy="691341"/>
            <a:chOff x="0" y="-38100"/>
            <a:chExt cx="784800" cy="55200"/>
          </a:xfrm>
        </p:grpSpPr>
        <p:sp>
          <p:nvSpPr>
            <p:cNvPr id="119" name="Google Shape;119;p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  <a:ln>
              <a:noFill/>
            </a:ln>
          </p:spPr>
          <p:txBody>
            <a:bodyPr/>
            <a:lstStyle/>
            <a:p>
              <a:endParaRPr lang="en-KE"/>
            </a:p>
          </p:txBody>
        </p:sp>
        <p:sp>
          <p:nvSpPr>
            <p:cNvPr id="120" name="Google Shape;120;p1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80"/>
                <a:buFont typeface="Calibri"/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" name="Google Shape;121;p1"/>
          <p:cNvGrpSpPr/>
          <p:nvPr/>
        </p:nvGrpSpPr>
        <p:grpSpPr>
          <a:xfrm>
            <a:off x="20445836" y="42112091"/>
            <a:ext cx="9829149" cy="691341"/>
            <a:chOff x="0" y="-38100"/>
            <a:chExt cx="784800" cy="55200"/>
          </a:xfrm>
        </p:grpSpPr>
        <p:sp>
          <p:nvSpPr>
            <p:cNvPr id="122" name="Google Shape;122;p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  <a:ln>
              <a:noFill/>
            </a:ln>
          </p:spPr>
          <p:txBody>
            <a:bodyPr/>
            <a:lstStyle/>
            <a:p>
              <a:endParaRPr lang="en-KE"/>
            </a:p>
          </p:txBody>
        </p:sp>
        <p:sp>
          <p:nvSpPr>
            <p:cNvPr id="123" name="Google Shape;123;p1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80"/>
                <a:buFont typeface="Calibri"/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29" name="Google Shape;129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93600" y="605923"/>
            <a:ext cx="3791369" cy="132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97B2882-E4FA-E242-0A28-9DBFF0581D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704" y="41310346"/>
            <a:ext cx="4063815" cy="1143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78FEEE5-2642-ADAD-B514-A1E87BB58F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42731" y="41355007"/>
            <a:ext cx="4193436" cy="1764257"/>
          </a:xfrm>
          <a:prstGeom prst="rect">
            <a:avLst/>
          </a:prstGeom>
        </p:spPr>
      </p:pic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5C759F9E-B073-C1A7-647C-D86335EE60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3261125"/>
              </p:ext>
            </p:extLst>
          </p:nvPr>
        </p:nvGraphicFramePr>
        <p:xfrm>
          <a:off x="471455" y="25464908"/>
          <a:ext cx="13721781" cy="55510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{775DCB02-9BB8-47FD-8907-85C794F793BA}</a:tableStyleId>
              </a:tblPr>
              <a:tblGrid>
                <a:gridCol w="2843713">
                  <a:extLst>
                    <a:ext uri="{9D8B030D-6E8A-4147-A177-3AD203B41FA5}">
                      <a16:colId xmlns:a16="http://schemas.microsoft.com/office/drawing/2014/main" val="960927610"/>
                    </a:ext>
                  </a:extLst>
                </a:gridCol>
                <a:gridCol w="6417714">
                  <a:extLst>
                    <a:ext uri="{9D8B030D-6E8A-4147-A177-3AD203B41FA5}">
                      <a16:colId xmlns:a16="http://schemas.microsoft.com/office/drawing/2014/main" val="1147169104"/>
                    </a:ext>
                  </a:extLst>
                </a:gridCol>
                <a:gridCol w="1995484">
                  <a:extLst>
                    <a:ext uri="{9D8B030D-6E8A-4147-A177-3AD203B41FA5}">
                      <a16:colId xmlns:a16="http://schemas.microsoft.com/office/drawing/2014/main" val="1835150340"/>
                    </a:ext>
                  </a:extLst>
                </a:gridCol>
                <a:gridCol w="2464870">
                  <a:extLst>
                    <a:ext uri="{9D8B030D-6E8A-4147-A177-3AD203B41FA5}">
                      <a16:colId xmlns:a16="http://schemas.microsoft.com/office/drawing/2014/main" val="2466083259"/>
                    </a:ext>
                  </a:extLst>
                </a:gridCol>
              </a:tblGrid>
              <a:tr h="1269071">
                <a:tc>
                  <a:txBody>
                    <a:bodyPr/>
                    <a:lstStyle/>
                    <a:p>
                      <a:pPr marL="71120">
                        <a:spcBef>
                          <a:spcPts val="1585"/>
                        </a:spcBef>
                        <a:buNone/>
                      </a:pPr>
                      <a:r>
                        <a:rPr lang="en-US" sz="3200" spc="-10" dirty="0">
                          <a:solidFill>
                            <a:schemeClr val="tx1"/>
                          </a:solidFill>
                          <a:effectLst/>
                        </a:rPr>
                        <a:t>Attribute</a:t>
                      </a:r>
                      <a:endParaRPr lang="en-KE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120">
                        <a:spcBef>
                          <a:spcPts val="1585"/>
                        </a:spcBef>
                        <a:buNone/>
                      </a:pPr>
                      <a:r>
                        <a:rPr lang="en-US" sz="3200" dirty="0">
                          <a:solidFill>
                            <a:schemeClr val="tx1"/>
                          </a:solidFill>
                          <a:effectLst/>
                        </a:rPr>
                        <a:t>Key</a:t>
                      </a:r>
                      <a:r>
                        <a:rPr lang="en-US" sz="3200" spc="-2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200" spc="-10" dirty="0">
                          <a:solidFill>
                            <a:schemeClr val="tx1"/>
                          </a:solidFill>
                          <a:effectLst/>
                        </a:rPr>
                        <a:t>Metric</a:t>
                      </a:r>
                      <a:endParaRPr lang="en-KE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6000"/>
                        </a:lnSpc>
                        <a:spcBef>
                          <a:spcPts val="380"/>
                        </a:spcBef>
                        <a:buNone/>
                      </a:pPr>
                      <a:r>
                        <a:rPr lang="en-US" sz="3200" spc="-10">
                          <a:solidFill>
                            <a:schemeClr val="tx1"/>
                          </a:solidFill>
                          <a:effectLst/>
                        </a:rPr>
                        <a:t>Finding (n=21)</a:t>
                      </a:r>
                      <a:endParaRPr lang="en-KE" sz="180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120">
                        <a:spcBef>
                          <a:spcPts val="1585"/>
                        </a:spcBef>
                        <a:buNone/>
                      </a:pPr>
                      <a:r>
                        <a:rPr lang="en-US" sz="3200" spc="-10">
                          <a:solidFill>
                            <a:schemeClr val="tx1"/>
                          </a:solidFill>
                          <a:effectLst/>
                        </a:rPr>
                        <a:t>Percentage</a:t>
                      </a:r>
                      <a:endParaRPr lang="en-KE" sz="180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761531567"/>
                  </a:ext>
                </a:extLst>
              </a:tr>
              <a:tr h="692979">
                <a:tc>
                  <a:txBody>
                    <a:bodyPr/>
                    <a:lstStyle/>
                    <a:p>
                      <a:pPr marL="71120">
                        <a:spcBef>
                          <a:spcPts val="330"/>
                        </a:spcBef>
                        <a:buNone/>
                      </a:pPr>
                      <a:r>
                        <a:rPr lang="en-US" sz="3200" spc="-10" dirty="0">
                          <a:solidFill>
                            <a:schemeClr val="tx1"/>
                          </a:solidFill>
                          <a:effectLst/>
                        </a:rPr>
                        <a:t>Flexibility</a:t>
                      </a:r>
                      <a:endParaRPr lang="en-KE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120">
                        <a:spcBef>
                          <a:spcPts val="330"/>
                        </a:spcBef>
                        <a:buNone/>
                      </a:pPr>
                      <a:r>
                        <a:rPr lang="en-US" sz="3200">
                          <a:solidFill>
                            <a:schemeClr val="tx1"/>
                          </a:solidFill>
                          <a:effectLst/>
                        </a:rPr>
                        <a:t>Accommodates</a:t>
                      </a:r>
                      <a:r>
                        <a:rPr lang="en-US" sz="3200" spc="45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200" spc="-10">
                          <a:solidFill>
                            <a:schemeClr val="tx1"/>
                          </a:solidFill>
                          <a:effectLst/>
                        </a:rPr>
                        <a:t>changes</a:t>
                      </a:r>
                      <a:endParaRPr lang="en-KE" sz="180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120">
                        <a:spcBef>
                          <a:spcPts val="330"/>
                        </a:spcBef>
                        <a:buNone/>
                      </a:pPr>
                      <a:r>
                        <a:rPr lang="en-US" sz="3200" spc="-25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en-KE" sz="180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120">
                        <a:spcBef>
                          <a:spcPts val="330"/>
                        </a:spcBef>
                        <a:buNone/>
                      </a:pPr>
                      <a:r>
                        <a:rPr lang="en-US" sz="3200" spc="-10">
                          <a:solidFill>
                            <a:schemeClr val="tx1"/>
                          </a:solidFill>
                          <a:effectLst/>
                        </a:rPr>
                        <a:t>71.4%</a:t>
                      </a:r>
                      <a:endParaRPr lang="en-KE" sz="180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59187806"/>
                  </a:ext>
                </a:extLst>
              </a:tr>
              <a:tr h="704906">
                <a:tc>
                  <a:txBody>
                    <a:bodyPr/>
                    <a:lstStyle/>
                    <a:p>
                      <a:pPr marL="71120">
                        <a:spcBef>
                          <a:spcPts val="380"/>
                        </a:spcBef>
                        <a:buNone/>
                      </a:pPr>
                      <a:r>
                        <a:rPr lang="en-US" sz="3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KE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120">
                        <a:spcBef>
                          <a:spcPts val="380"/>
                        </a:spcBef>
                        <a:buNone/>
                      </a:pPr>
                      <a:r>
                        <a:rPr lang="en-US" sz="3200">
                          <a:solidFill>
                            <a:schemeClr val="tx1"/>
                          </a:solidFill>
                          <a:effectLst/>
                        </a:rPr>
                        <a:t>CIF</a:t>
                      </a:r>
                      <a:r>
                        <a:rPr lang="en-US" sz="3200" spc="2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200">
                          <a:solidFill>
                            <a:schemeClr val="tx1"/>
                          </a:solidFill>
                          <a:effectLst/>
                        </a:rPr>
                        <a:t>changed</a:t>
                      </a:r>
                      <a:r>
                        <a:rPr lang="en-US" sz="3200" spc="1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200">
                          <a:solidFill>
                            <a:schemeClr val="tx1"/>
                          </a:solidFill>
                          <a:effectLst/>
                        </a:rPr>
                        <a:t>in</a:t>
                      </a:r>
                      <a:r>
                        <a:rPr lang="en-US" sz="3200" spc="2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200">
                          <a:solidFill>
                            <a:schemeClr val="tx1"/>
                          </a:solidFill>
                          <a:effectLst/>
                        </a:rPr>
                        <a:t>last</a:t>
                      </a:r>
                      <a:r>
                        <a:rPr lang="en-US" sz="3200" spc="1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2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en-US" sz="3200" spc="2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200" spc="-20">
                          <a:solidFill>
                            <a:schemeClr val="tx1"/>
                          </a:solidFill>
                          <a:effectLst/>
                        </a:rPr>
                        <a:t>years</a:t>
                      </a:r>
                      <a:endParaRPr lang="en-KE" sz="180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120">
                        <a:spcBef>
                          <a:spcPts val="380"/>
                        </a:spcBef>
                        <a:buNone/>
                      </a:pPr>
                      <a:r>
                        <a:rPr lang="en-US" sz="3200" spc="-25">
                          <a:solidFill>
                            <a:schemeClr val="tx1"/>
                          </a:solidFill>
                          <a:effectLst/>
                        </a:rPr>
                        <a:t>13</a:t>
                      </a:r>
                      <a:endParaRPr lang="en-KE" sz="180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120">
                        <a:spcBef>
                          <a:spcPts val="380"/>
                        </a:spcBef>
                        <a:buNone/>
                      </a:pPr>
                      <a:r>
                        <a:rPr lang="en-US" sz="3200" spc="-10">
                          <a:solidFill>
                            <a:schemeClr val="tx1"/>
                          </a:solidFill>
                          <a:effectLst/>
                        </a:rPr>
                        <a:t>61.9%</a:t>
                      </a:r>
                      <a:endParaRPr lang="en-KE" sz="180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114046802"/>
                  </a:ext>
                </a:extLst>
              </a:tr>
              <a:tr h="704906">
                <a:tc>
                  <a:txBody>
                    <a:bodyPr/>
                    <a:lstStyle/>
                    <a:p>
                      <a:pPr marL="71120">
                        <a:spcBef>
                          <a:spcPts val="380"/>
                        </a:spcBef>
                        <a:buNone/>
                      </a:pPr>
                      <a:r>
                        <a:rPr lang="en-US" sz="3200" spc="-10" dirty="0">
                          <a:solidFill>
                            <a:schemeClr val="tx1"/>
                          </a:solidFill>
                          <a:effectLst/>
                        </a:rPr>
                        <a:t>Stability</a:t>
                      </a:r>
                      <a:endParaRPr lang="en-KE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120">
                        <a:spcBef>
                          <a:spcPts val="380"/>
                        </a:spcBef>
                        <a:buNone/>
                      </a:pPr>
                      <a:r>
                        <a:rPr lang="en-US" sz="3200">
                          <a:solidFill>
                            <a:schemeClr val="tx1"/>
                          </a:solidFill>
                          <a:effectLst/>
                        </a:rPr>
                        <a:t>Experienced</a:t>
                      </a:r>
                      <a:r>
                        <a:rPr lang="en-US" sz="3200" spc="25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200">
                          <a:solidFill>
                            <a:schemeClr val="tx1"/>
                          </a:solidFill>
                          <a:effectLst/>
                        </a:rPr>
                        <a:t>outage</a:t>
                      </a:r>
                      <a:r>
                        <a:rPr lang="en-US" sz="3200" spc="5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200">
                          <a:solidFill>
                            <a:schemeClr val="tx1"/>
                          </a:solidFill>
                          <a:effectLst/>
                        </a:rPr>
                        <a:t>(last</a:t>
                      </a:r>
                      <a:r>
                        <a:rPr lang="en-US" sz="3200" spc="2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200" spc="-10">
                          <a:solidFill>
                            <a:schemeClr val="tx1"/>
                          </a:solidFill>
                          <a:effectLst/>
                        </a:rPr>
                        <a:t>month)</a:t>
                      </a:r>
                      <a:endParaRPr lang="en-KE" sz="180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120">
                        <a:spcBef>
                          <a:spcPts val="380"/>
                        </a:spcBef>
                        <a:buNone/>
                      </a:pPr>
                      <a:r>
                        <a:rPr lang="en-US" sz="3200" spc="-5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en-KE" sz="180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120">
                        <a:spcBef>
                          <a:spcPts val="380"/>
                        </a:spcBef>
                        <a:buNone/>
                      </a:pPr>
                      <a:r>
                        <a:rPr lang="en-US" sz="3200" spc="-10">
                          <a:solidFill>
                            <a:schemeClr val="tx1"/>
                          </a:solidFill>
                          <a:effectLst/>
                        </a:rPr>
                        <a:t>38.1%</a:t>
                      </a:r>
                      <a:endParaRPr lang="en-KE" sz="180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218891514"/>
                  </a:ext>
                </a:extLst>
              </a:tr>
              <a:tr h="986612">
                <a:tc>
                  <a:txBody>
                    <a:bodyPr/>
                    <a:lstStyle/>
                    <a:p>
                      <a:pPr marL="71120">
                        <a:spcBef>
                          <a:spcPts val="380"/>
                        </a:spcBef>
                        <a:buNone/>
                      </a:pPr>
                      <a:r>
                        <a:rPr lang="en-US" sz="3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KE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120">
                        <a:spcBef>
                          <a:spcPts val="380"/>
                        </a:spcBef>
                        <a:buNone/>
                      </a:pPr>
                      <a:r>
                        <a:rPr lang="en-US" sz="3200" dirty="0">
                          <a:solidFill>
                            <a:schemeClr val="tx1"/>
                          </a:solidFill>
                          <a:effectLst/>
                        </a:rPr>
                        <a:t>System</a:t>
                      </a:r>
                      <a:r>
                        <a:rPr lang="en-US" sz="3200" spc="-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200" dirty="0">
                          <a:solidFill>
                            <a:schemeClr val="tx1"/>
                          </a:solidFill>
                          <a:effectLst/>
                        </a:rPr>
                        <a:t>stable</a:t>
                      </a:r>
                      <a:r>
                        <a:rPr lang="en-US" sz="3200" spc="-1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200" dirty="0">
                          <a:solidFill>
                            <a:schemeClr val="tx1"/>
                          </a:solidFill>
                          <a:effectLst/>
                        </a:rPr>
                        <a:t>after</a:t>
                      </a:r>
                      <a:r>
                        <a:rPr lang="en-US" sz="3200" spc="-1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200" spc="-10" dirty="0">
                          <a:solidFill>
                            <a:schemeClr val="tx1"/>
                          </a:solidFill>
                          <a:effectLst/>
                        </a:rPr>
                        <a:t>maintenance</a:t>
                      </a:r>
                      <a:endParaRPr lang="en-KE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120">
                        <a:spcBef>
                          <a:spcPts val="380"/>
                        </a:spcBef>
                        <a:buNone/>
                      </a:pPr>
                      <a:r>
                        <a:rPr lang="en-US" sz="3200" spc="-25" dirty="0">
                          <a:solidFill>
                            <a:schemeClr val="tx1"/>
                          </a:solidFill>
                          <a:effectLst/>
                        </a:rPr>
                        <a:t>19</a:t>
                      </a:r>
                      <a:endParaRPr lang="en-KE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120">
                        <a:spcBef>
                          <a:spcPts val="380"/>
                        </a:spcBef>
                        <a:buNone/>
                      </a:pPr>
                      <a:r>
                        <a:rPr lang="en-US" sz="3200" spc="-10">
                          <a:solidFill>
                            <a:schemeClr val="tx1"/>
                          </a:solidFill>
                          <a:effectLst/>
                        </a:rPr>
                        <a:t>90.5%</a:t>
                      </a:r>
                      <a:endParaRPr lang="en-KE" sz="180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2871664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71120">
                        <a:spcBef>
                          <a:spcPts val="380"/>
                        </a:spcBef>
                        <a:buNone/>
                      </a:pPr>
                      <a:r>
                        <a:rPr lang="en-US" sz="3200" spc="-10" dirty="0">
                          <a:solidFill>
                            <a:schemeClr val="tx1"/>
                          </a:solidFill>
                          <a:effectLst/>
                        </a:rPr>
                        <a:t>Simplicity</a:t>
                      </a:r>
                      <a:endParaRPr lang="en-KE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120">
                        <a:spcBef>
                          <a:spcPts val="380"/>
                        </a:spcBef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200" dirty="0">
                          <a:solidFill>
                            <a:schemeClr val="tx1"/>
                          </a:solidFill>
                          <a:effectLst/>
                        </a:rPr>
                        <a:t>System Moderately simple</a:t>
                      </a:r>
                      <a:endParaRPr lang="en-KE" sz="32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120">
                        <a:spcBef>
                          <a:spcPts val="380"/>
                        </a:spcBef>
                        <a:buNone/>
                      </a:pPr>
                      <a:r>
                        <a:rPr lang="en-US" sz="3200" spc="-25" dirty="0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en-KE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120">
                        <a:spcBef>
                          <a:spcPts val="380"/>
                        </a:spcBef>
                        <a:buNone/>
                      </a:pPr>
                      <a:r>
                        <a:rPr lang="en-US" sz="3200" spc="-10">
                          <a:solidFill>
                            <a:schemeClr val="tx1"/>
                          </a:solidFill>
                          <a:effectLst/>
                        </a:rPr>
                        <a:t>76.2%</a:t>
                      </a:r>
                      <a:endParaRPr lang="en-KE" sz="180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98847090"/>
                  </a:ext>
                </a:extLst>
              </a:tr>
              <a:tr h="704906">
                <a:tc>
                  <a:txBody>
                    <a:bodyPr/>
                    <a:lstStyle/>
                    <a:p>
                      <a:pPr marL="71120">
                        <a:spcBef>
                          <a:spcPts val="380"/>
                        </a:spcBef>
                        <a:buNone/>
                      </a:pPr>
                      <a:r>
                        <a:rPr lang="en-US" sz="3200" spc="-10" dirty="0">
                          <a:solidFill>
                            <a:schemeClr val="tx1"/>
                          </a:solidFill>
                          <a:effectLst/>
                        </a:rPr>
                        <a:t>Acceptability</a:t>
                      </a:r>
                      <a:endParaRPr lang="en-KE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120">
                        <a:spcBef>
                          <a:spcPts val="380"/>
                        </a:spcBef>
                        <a:buNone/>
                      </a:pPr>
                      <a:r>
                        <a:rPr lang="en-US" sz="3200" dirty="0">
                          <a:solidFill>
                            <a:schemeClr val="tx1"/>
                          </a:solidFill>
                          <a:effectLst/>
                        </a:rPr>
                        <a:t>Willing</a:t>
                      </a:r>
                      <a:r>
                        <a:rPr lang="en-US" sz="3200" spc="2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200" dirty="0">
                          <a:solidFill>
                            <a:schemeClr val="tx1"/>
                          </a:solidFill>
                          <a:effectLst/>
                        </a:rPr>
                        <a:t>to</a:t>
                      </a:r>
                      <a:r>
                        <a:rPr lang="en-US" sz="3200" spc="2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200" spc="-10" dirty="0">
                          <a:solidFill>
                            <a:schemeClr val="tx1"/>
                          </a:solidFill>
                          <a:effectLst/>
                        </a:rPr>
                        <a:t>participate</a:t>
                      </a:r>
                      <a:endParaRPr lang="en-KE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120">
                        <a:spcBef>
                          <a:spcPts val="380"/>
                        </a:spcBef>
                        <a:buNone/>
                      </a:pPr>
                      <a:r>
                        <a:rPr lang="en-US" sz="3200" spc="-25" dirty="0">
                          <a:solidFill>
                            <a:schemeClr val="tx1"/>
                          </a:solidFill>
                          <a:effectLst/>
                        </a:rPr>
                        <a:t>21</a:t>
                      </a:r>
                      <a:endParaRPr lang="en-KE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120">
                        <a:spcBef>
                          <a:spcPts val="380"/>
                        </a:spcBef>
                        <a:buNone/>
                      </a:pPr>
                      <a:r>
                        <a:rPr lang="en-US" sz="3200" spc="-20" dirty="0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endParaRPr lang="en-KE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38887544"/>
                  </a:ext>
                </a:extLst>
              </a:tr>
            </a:tbl>
          </a:graphicData>
        </a:graphic>
      </p:graphicFrame>
      <p:sp>
        <p:nvSpPr>
          <p:cNvPr id="12" name="Google Shape;109;p1">
            <a:extLst>
              <a:ext uri="{FF2B5EF4-FFF2-40B4-BE49-F238E27FC236}">
                <a16:creationId xmlns:a16="http://schemas.microsoft.com/office/drawing/2014/main" id="{01B29F9A-7921-AB6C-38CE-9675F3D23BDA}"/>
              </a:ext>
            </a:extLst>
          </p:cNvPr>
          <p:cNvSpPr/>
          <p:nvPr/>
        </p:nvSpPr>
        <p:spPr>
          <a:xfrm>
            <a:off x="538124" y="31493144"/>
            <a:ext cx="12663635" cy="7294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chemeClr val="tx1"/>
                </a:solidFill>
              </a:rPr>
              <a:t>figure 2:Vaccination status of the &lt; 5 years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n-GB" sz="3600" b="1" dirty="0">
              <a:solidFill>
                <a:schemeClr val="tx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n-GB" sz="3600" b="1" dirty="0">
              <a:solidFill>
                <a:schemeClr val="tx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n-GB" sz="3600" b="1" dirty="0">
              <a:solidFill>
                <a:schemeClr val="tx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n-GB" sz="3600" b="1" dirty="0">
              <a:solidFill>
                <a:schemeClr val="tx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n-GB" sz="3600" b="1" dirty="0">
              <a:solidFill>
                <a:schemeClr val="tx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n-GB" sz="3600" b="1" dirty="0">
              <a:solidFill>
                <a:schemeClr val="tx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n-GB" sz="3600" b="1" dirty="0">
              <a:solidFill>
                <a:schemeClr val="tx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n-GB" sz="3600" b="1" dirty="0">
              <a:solidFill>
                <a:schemeClr val="tx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n-GB" sz="3600" b="1" dirty="0">
              <a:solidFill>
                <a:schemeClr val="tx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n-GB" sz="3600" b="1" dirty="0">
              <a:solidFill>
                <a:schemeClr val="tx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n-GB" sz="3600" b="1" dirty="0">
              <a:solidFill>
                <a:schemeClr val="tx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717F63-93E6-C877-C699-BF021CE27A8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5767"/>
          <a:stretch>
            <a:fillRect/>
          </a:stretch>
        </p:blipFill>
        <p:spPr>
          <a:xfrm>
            <a:off x="0" y="16844908"/>
            <a:ext cx="11773942" cy="66407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E32CED7-AF82-7168-19B8-0602BB3B2C4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8703" t="31582" r="34977" b="13008"/>
          <a:stretch>
            <a:fillRect/>
          </a:stretch>
        </p:blipFill>
        <p:spPr>
          <a:xfrm>
            <a:off x="720174" y="32133203"/>
            <a:ext cx="13473062" cy="8056049"/>
          </a:xfrm>
          <a:prstGeom prst="rect">
            <a:avLst/>
          </a:prstGeom>
        </p:spPr>
      </p:pic>
      <p:sp>
        <p:nvSpPr>
          <p:cNvPr id="15" name="Google Shape;101;p1">
            <a:extLst>
              <a:ext uri="{FF2B5EF4-FFF2-40B4-BE49-F238E27FC236}">
                <a16:creationId xmlns:a16="http://schemas.microsoft.com/office/drawing/2014/main" id="{27024F95-27A5-6000-3727-407EA43BEA88}"/>
              </a:ext>
            </a:extLst>
          </p:cNvPr>
          <p:cNvSpPr/>
          <p:nvPr/>
        </p:nvSpPr>
        <p:spPr>
          <a:xfrm>
            <a:off x="653322" y="22769483"/>
            <a:ext cx="1246509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en-US" sz="3600" b="1" dirty="0"/>
              <a:t>Figure 1: Location of Mbagathi hospital </a:t>
            </a:r>
            <a:endParaRPr sz="3600" b="1" dirty="0"/>
          </a:p>
        </p:txBody>
      </p:sp>
      <p:sp>
        <p:nvSpPr>
          <p:cNvPr id="3" name="Google Shape;102;p1">
            <a:extLst>
              <a:ext uri="{FF2B5EF4-FFF2-40B4-BE49-F238E27FC236}">
                <a16:creationId xmlns:a16="http://schemas.microsoft.com/office/drawing/2014/main" id="{0405FE77-6581-77B9-FA55-640A9207CD60}"/>
              </a:ext>
            </a:extLst>
          </p:cNvPr>
          <p:cNvSpPr/>
          <p:nvPr/>
        </p:nvSpPr>
        <p:spPr>
          <a:xfrm>
            <a:off x="720175" y="13615243"/>
            <a:ext cx="29016914" cy="2000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METHODOLOGY: </a:t>
            </a:r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We </a:t>
            </a:r>
            <a:r>
              <a:rPr lang="en-GB" sz="3600" dirty="0">
                <a:solidFill>
                  <a:schemeClr val="tx1"/>
                </a:solidFill>
                <a:latin typeface="+mn-lt"/>
              </a:rPr>
              <a:t>A</a:t>
            </a:r>
            <a:r>
              <a:rPr lang="en-GB" sz="36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bstracted  Rotavirus case data from surveillance registers and laboratory records  and administered semi structural questionnaire to assess surveillance system attributes as define in the Us CDC framework evaluation</a:t>
            </a:r>
            <a:r>
              <a:rPr lang="en-GB" sz="3600" b="1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.</a:t>
            </a:r>
            <a:endParaRPr sz="3600" dirty="0">
              <a:solidFill>
                <a:schemeClr val="tx1"/>
              </a:solidFill>
              <a:latin typeface="+mn-lt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624</TotalTime>
  <Words>426</Words>
  <Application>Microsoft Office PowerPoint</Application>
  <PresentationFormat>Custom</PresentationFormat>
  <Paragraphs>71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Cooper, Nik</dc:creator>
  <cp:lastModifiedBy>Elosy Borona</cp:lastModifiedBy>
  <cp:revision>36</cp:revision>
  <dcterms:created xsi:type="dcterms:W3CDTF">2018-08-09T14:20:14Z</dcterms:created>
  <dcterms:modified xsi:type="dcterms:W3CDTF">2026-05-01T06:17:51Z</dcterms:modified>
</cp:coreProperties>
</file>